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3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595" r:id="rId154"/>
    <p:sldId id="596" r:id="rId155"/>
    <p:sldId id="597" r:id="rId156"/>
    <p:sldId id="598" r:id="rId157"/>
    <p:sldId id="599" r:id="rId158"/>
    <p:sldId id="709" r:id="rId159"/>
    <p:sldId id="710" r:id="rId160"/>
    <p:sldId id="601" r:id="rId161"/>
    <p:sldId id="689" r:id="rId162"/>
    <p:sldId id="696" r:id="rId163"/>
    <p:sldId id="711" r:id="rId164"/>
    <p:sldId id="258" r:id="rId165"/>
    <p:sldId id="2800" r:id="rId166"/>
    <p:sldId id="2713" r:id="rId167"/>
    <p:sldId id="780" r:id="rId168"/>
    <p:sldId id="2798" r:id="rId169"/>
    <p:sldId id="2799" r:id="rId170"/>
    <p:sldId id="303" r:id="rId171"/>
    <p:sldId id="534" r:id="rId172"/>
    <p:sldId id="536" r:id="rId173"/>
    <p:sldId id="2699" r:id="rId174"/>
    <p:sldId id="537" r:id="rId175"/>
    <p:sldId id="581" r:id="rId176"/>
    <p:sldId id="538" r:id="rId177"/>
    <p:sldId id="539" r:id="rId178"/>
    <p:sldId id="579" r:id="rId179"/>
    <p:sldId id="540" r:id="rId180"/>
    <p:sldId id="543" r:id="rId181"/>
    <p:sldId id="541" r:id="rId182"/>
    <p:sldId id="580" r:id="rId183"/>
    <p:sldId id="582" r:id="rId184"/>
    <p:sldId id="542" r:id="rId185"/>
    <p:sldId id="2714" r:id="rId186"/>
    <p:sldId id="561" r:id="rId187"/>
    <p:sldId id="573" r:id="rId188"/>
    <p:sldId id="718" r:id="rId189"/>
    <p:sldId id="634" r:id="rId190"/>
    <p:sldId id="719" r:id="rId191"/>
    <p:sldId id="575" r:id="rId192"/>
    <p:sldId id="636" r:id="rId193"/>
    <p:sldId id="637" r:id="rId194"/>
    <p:sldId id="720" r:id="rId195"/>
    <p:sldId id="721" r:id="rId196"/>
    <p:sldId id="499" r:id="rId197"/>
    <p:sldId id="701" r:id="rId198"/>
    <p:sldId id="722" r:id="rId199"/>
    <p:sldId id="2711" r:id="rId200"/>
    <p:sldId id="723" r:id="rId201"/>
    <p:sldId id="724" r:id="rId202"/>
    <p:sldId id="725" r:id="rId203"/>
    <p:sldId id="587" r:id="rId204"/>
    <p:sldId id="658" r:id="rId205"/>
    <p:sldId id="588" r:id="rId206"/>
    <p:sldId id="616" r:id="rId207"/>
    <p:sldId id="622" r:id="rId208"/>
    <p:sldId id="628" r:id="rId209"/>
    <p:sldId id="678" r:id="rId210"/>
    <p:sldId id="679" r:id="rId211"/>
    <p:sldId id="717" r:id="rId212"/>
    <p:sldId id="2712" r:id="rId213"/>
    <p:sldId id="641" r:id="rId214"/>
    <p:sldId id="642" r:id="rId215"/>
    <p:sldId id="257" r:id="rId216"/>
    <p:sldId id="644" r:id="rId217"/>
    <p:sldId id="2673" r:id="rId218"/>
    <p:sldId id="645" r:id="rId219"/>
    <p:sldId id="728" r:id="rId220"/>
    <p:sldId id="732" r:id="rId221"/>
    <p:sldId id="2721" r:id="rId222"/>
    <p:sldId id="2722" r:id="rId223"/>
    <p:sldId id="2723" r:id="rId224"/>
    <p:sldId id="2724" r:id="rId225"/>
    <p:sldId id="2725" r:id="rId226"/>
    <p:sldId id="2726" r:id="rId227"/>
    <p:sldId id="2727" r:id="rId228"/>
    <p:sldId id="2728" r:id="rId229"/>
    <p:sldId id="2729" r:id="rId230"/>
    <p:sldId id="2730" r:id="rId231"/>
    <p:sldId id="2731" r:id="rId232"/>
    <p:sldId id="2732" r:id="rId233"/>
    <p:sldId id="2733" r:id="rId234"/>
    <p:sldId id="2734" r:id="rId235"/>
    <p:sldId id="2737" r:id="rId236"/>
    <p:sldId id="2743" r:id="rId237"/>
    <p:sldId id="2738" r:id="rId238"/>
    <p:sldId id="2739" r:id="rId239"/>
    <p:sldId id="2740" r:id="rId240"/>
    <p:sldId id="2741" r:id="rId241"/>
    <p:sldId id="2742" r:id="rId242"/>
    <p:sldId id="643" r:id="rId243"/>
    <p:sldId id="646" r:id="rId244"/>
    <p:sldId id="647" r:id="rId245"/>
    <p:sldId id="2736" r:id="rId246"/>
    <p:sldId id="653" r:id="rId247"/>
    <p:sldId id="654" r:id="rId248"/>
    <p:sldId id="655" r:id="rId249"/>
    <p:sldId id="741" r:id="rId250"/>
    <p:sldId id="793" r:id="rId251"/>
    <p:sldId id="991" r:id="rId252"/>
    <p:sldId id="2650" r:id="rId253"/>
    <p:sldId id="749" r:id="rId254"/>
    <p:sldId id="795" r:id="rId255"/>
    <p:sldId id="794" r:id="rId256"/>
    <p:sldId id="796" r:id="rId257"/>
    <p:sldId id="797" r:id="rId258"/>
    <p:sldId id="659" r:id="rId259"/>
    <p:sldId id="660" r:id="rId260"/>
    <p:sldId id="661" r:id="rId261"/>
    <p:sldId id="662" r:id="rId262"/>
    <p:sldId id="663" r:id="rId263"/>
    <p:sldId id="664" r:id="rId264"/>
    <p:sldId id="665" r:id="rId265"/>
    <p:sldId id="666" r:id="rId266"/>
    <p:sldId id="667" r:id="rId267"/>
    <p:sldId id="668" r:id="rId268"/>
    <p:sldId id="669" r:id="rId269"/>
    <p:sldId id="670" r:id="rId270"/>
    <p:sldId id="671" r:id="rId271"/>
    <p:sldId id="672" r:id="rId272"/>
    <p:sldId id="673" r:id="rId273"/>
    <p:sldId id="674" r:id="rId274"/>
    <p:sldId id="675" r:id="rId275"/>
    <p:sldId id="676" r:id="rId276"/>
    <p:sldId id="677" r:id="rId277"/>
    <p:sldId id="2664" r:id="rId278"/>
    <p:sldId id="2665" r:id="rId279"/>
    <p:sldId id="2666" r:id="rId280"/>
    <p:sldId id="2667" r:id="rId281"/>
    <p:sldId id="2707" r:id="rId282"/>
    <p:sldId id="773" r:id="rId283"/>
    <p:sldId id="2801" r:id="rId284"/>
    <p:sldId id="2802" r:id="rId285"/>
    <p:sldId id="774" r:id="rId286"/>
    <p:sldId id="775" r:id="rId287"/>
    <p:sldId id="776" r:id="rId288"/>
    <p:sldId id="2696" r:id="rId289"/>
    <p:sldId id="2697" r:id="rId290"/>
    <p:sldId id="2698" r:id="rId291"/>
    <p:sldId id="2701" r:id="rId2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56" y="5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30/01/2026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Step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Name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LANGCHAIN_PROJECT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, </a:t>
            </a:r>
            <a:r>
              <a:rPr lang="en-IN" noProof="0" dirty="0" err="1"/>
              <a:t>LangServe</a:t>
            </a:r>
            <a:r>
              <a:rPr lang="en-IN" noProof="0" dirty="0"/>
              <a:t>, </a:t>
            </a:r>
            <a:r>
              <a:rPr lang="en-IN" noProof="0" dirty="0" err="1"/>
              <a:t>LangSmith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Chain</a:t>
            </a:r>
            <a:r>
              <a:rPr lang="en-US" dirty="0"/>
              <a:t>: Sequence of calls to components</a:t>
            </a:r>
          </a:p>
          <a:p>
            <a:pPr lvl="1"/>
            <a:r>
              <a:rPr lang="en-US" dirty="0"/>
              <a:t>Example</a:t>
            </a: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 err="1"/>
              <a:t>LangChain</a:t>
            </a:r>
            <a:r>
              <a:rPr lang="en-US" b="1" dirty="0"/>
              <a:t> Expression Language (LCEL)</a:t>
            </a:r>
            <a:r>
              <a:rPr lang="en-US" dirty="0"/>
              <a:t>: Modern, declarative way to build and customize chains in </a:t>
            </a:r>
            <a:r>
              <a:rPr lang="en-US" dirty="0" err="1"/>
              <a:t>LangChain</a:t>
            </a:r>
            <a:endParaRPr lang="en-US" dirty="0"/>
          </a:p>
          <a:p>
            <a:r>
              <a:rPr lang="en-US" b="1" dirty="0" err="1"/>
              <a:t>Runnables</a:t>
            </a:r>
            <a:r>
              <a:rPr lang="en-US" dirty="0"/>
              <a:t>: Building blocks of LCEL, allows us to "pipe" components together using the | operator</a:t>
            </a:r>
          </a:p>
          <a:p>
            <a:r>
              <a:rPr lang="en-US" dirty="0"/>
              <a:t>Code: </a:t>
            </a:r>
            <a:r>
              <a:rPr lang="fr-FR" dirty="0"/>
              <a:t>C:\code\agenticai\3_langgraph\3_0_langchain_lcel.py</a:t>
            </a:r>
          </a:p>
          <a:p>
            <a:r>
              <a:rPr lang="fr-FR" b="1" dirty="0" err="1"/>
              <a:t>LangServe</a:t>
            </a:r>
            <a:r>
              <a:rPr lang="fr-FR" dirty="0"/>
              <a:t>: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LangChain</a:t>
            </a:r>
            <a:r>
              <a:rPr lang="fr-FR" dirty="0"/>
              <a:t> code as an API</a:t>
            </a:r>
          </a:p>
          <a:p>
            <a:pPr lvl="1"/>
            <a:r>
              <a:rPr lang="fr-FR" dirty="0"/>
              <a:t>Code: 3_1_langchain_chroma_langserve.py</a:t>
            </a:r>
          </a:p>
          <a:p>
            <a:pPr lvl="1"/>
            <a:r>
              <a:rPr lang="fr-FR" dirty="0"/>
              <a:t>Test: Open browser: </a:t>
            </a:r>
            <a:r>
              <a:rPr lang="en-US" dirty="0">
                <a:hlinkClick r:id="rId2"/>
              </a:rPr>
              <a:t>http://localhost:8000/ask/playground/</a:t>
            </a:r>
            <a:endParaRPr lang="en-US" dirty="0"/>
          </a:p>
          <a:p>
            <a:r>
              <a:rPr lang="en-US" b="1" dirty="0"/>
              <a:t>Observability</a:t>
            </a:r>
            <a:r>
              <a:rPr lang="en-US" dirty="0"/>
              <a:t>: Add </a:t>
            </a:r>
            <a:r>
              <a:rPr lang="en-US" b="1" dirty="0" err="1"/>
              <a:t>LangSmith</a:t>
            </a:r>
            <a:r>
              <a:rPr lang="en-US" dirty="0"/>
              <a:t> tracing</a:t>
            </a:r>
          </a:p>
          <a:p>
            <a:pPr lvl="1"/>
            <a:r>
              <a:rPr lang="en-US" dirty="0"/>
              <a:t>Make changes to .env file and rerun the above example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841653"/>
              </p:ext>
            </p:extLst>
          </p:nvPr>
        </p:nvGraphicFramePr>
        <p:xfrm>
          <a:off x="502571" y="1486694"/>
          <a:ext cx="11419529" cy="47548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Short Term Memory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Search in STM, if not, in </a:t>
                      </a:r>
                      <a:r>
                        <a:rPr lang="en-IN" noProof="0" dirty="0" err="1"/>
                        <a:t>VectorDB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3_11_langgraph_STM_RAG_chatbot.py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8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Looping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Allow agents to review their own actions till a looping condition is satisfied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3_12_langgraph_looping_agents.py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F571-E521-BA4E-740F-1C3FEF3B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Memory: Bank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9EEE-7375-EC47-250A-5951AF9A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Let user enter up to 5 bank transactions and then deliberately crash the application</a:t>
            </a:r>
          </a:p>
          <a:p>
            <a:r>
              <a:rPr lang="en-IN" dirty="0"/>
              <a:t>If the user restarts, </a:t>
            </a:r>
            <a:r>
              <a:rPr lang="en-IN" dirty="0" err="1"/>
              <a:t>MemorySaver</a:t>
            </a:r>
            <a:r>
              <a:rPr lang="en-IN" dirty="0"/>
              <a:t> and </a:t>
            </a:r>
            <a:r>
              <a:rPr lang="en-IN" dirty="0" err="1"/>
              <a:t>Sqllite</a:t>
            </a:r>
            <a:r>
              <a:rPr lang="en-IN" dirty="0"/>
              <a:t> behave differently</a:t>
            </a:r>
          </a:p>
          <a:p>
            <a:r>
              <a:rPr lang="en-IN" dirty="0"/>
              <a:t>Code</a:t>
            </a:r>
          </a:p>
          <a:p>
            <a:pPr lvl="1"/>
            <a:r>
              <a:rPr lang="en-IN" dirty="0" err="1"/>
              <a:t>MemorySaver</a:t>
            </a:r>
            <a:r>
              <a:rPr lang="en-IN" dirty="0"/>
              <a:t>: 3_4_langgraph_memory_bank_memory_saver.py</a:t>
            </a:r>
          </a:p>
          <a:p>
            <a:pPr lvl="1"/>
            <a:r>
              <a:rPr lang="en-IN" dirty="0" err="1"/>
              <a:t>Sqlite</a:t>
            </a:r>
            <a:r>
              <a:rPr lang="en-IN" dirty="0"/>
              <a:t>: 3_4_langgraph_memory_bank_sqlite.py</a:t>
            </a:r>
          </a:p>
          <a:p>
            <a:r>
              <a:rPr lang="en-IN" dirty="0"/>
              <a:t>Upon rerunning, </a:t>
            </a:r>
            <a:r>
              <a:rPr lang="en-IN" dirty="0" err="1"/>
              <a:t>MemorySaver</a:t>
            </a:r>
            <a:r>
              <a:rPr lang="en-IN" dirty="0"/>
              <a:t> cannot resume from the last state, since all the information is lost</a:t>
            </a:r>
          </a:p>
          <a:p>
            <a:r>
              <a:rPr lang="en-IN" dirty="0" err="1"/>
              <a:t>Sqlite</a:t>
            </a:r>
            <a:r>
              <a:rPr lang="en-IN" dirty="0"/>
              <a:t> preserves the information in </a:t>
            </a:r>
            <a:r>
              <a:rPr lang="en-IN" dirty="0" err="1"/>
              <a:t>bank.db</a:t>
            </a:r>
            <a:r>
              <a:rPr lang="en-IN" dirty="0"/>
              <a:t> file on the disk and hence is able to retrieve 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2816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Looping in </a:t>
            </a:r>
            <a:r>
              <a:rPr lang="en-IN"/>
              <a:t>LangGraph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dirty="0"/>
              <a:t>Loop</a:t>
            </a:r>
            <a:r>
              <a:rPr lang="en-US" dirty="0"/>
              <a:t>: A node can run more than once, based on state</a:t>
            </a:r>
          </a:p>
          <a:p>
            <a:endParaRPr lang="en-GB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class </a:t>
            </a:r>
            <a:r>
              <a:rPr lang="en-US" sz="1400" dirty="0" err="1"/>
              <a:t>AgentState</a:t>
            </a:r>
            <a:r>
              <a:rPr lang="en-US" sz="1400" dirty="0"/>
              <a:t>(</a:t>
            </a:r>
            <a:r>
              <a:rPr lang="en-US" sz="1400" dirty="0" err="1"/>
              <a:t>TypedDict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question: str</a:t>
            </a:r>
          </a:p>
          <a:p>
            <a:r>
              <a:rPr lang="en-US" sz="1400" dirty="0"/>
              <a:t>    answer: str</a:t>
            </a:r>
          </a:p>
          <a:p>
            <a:r>
              <a:rPr lang="en-US" sz="1400" dirty="0"/>
              <a:t>    history: List[str]</a:t>
            </a:r>
          </a:p>
          <a:p>
            <a:r>
              <a:rPr lang="en-US" sz="1400" dirty="0"/>
              <a:t>    iterations: int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FF00"/>
                </a:solidFill>
              </a:rPr>
              <a:t>decision</a:t>
            </a:r>
            <a:r>
              <a:rPr lang="en-US" sz="1400" dirty="0"/>
              <a:t>: str  # "continue" or "stop"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Nodes to run in sequence:</a:t>
            </a:r>
          </a:p>
          <a:p>
            <a:r>
              <a:rPr lang="en-IN" sz="1600" b="1" dirty="0"/>
              <a:t>answer</a:t>
            </a:r>
          </a:p>
          <a:p>
            <a:r>
              <a:rPr lang="en-GB" sz="1600" b="1" dirty="0"/>
              <a:t>evaluate</a:t>
            </a:r>
          </a:p>
          <a:p>
            <a:endParaRPr lang="en-GB" sz="1600" dirty="0"/>
          </a:p>
          <a:p>
            <a:r>
              <a:rPr lang="en-GB" sz="1600" dirty="0"/>
              <a:t>Then a conditional edge</a:t>
            </a:r>
          </a:p>
          <a:p>
            <a:r>
              <a:rPr lang="en-US" sz="1600" dirty="0" err="1"/>
              <a:t>builder.add_conditional_edges</a:t>
            </a:r>
            <a:r>
              <a:rPr lang="en-US" sz="1600" dirty="0"/>
              <a:t>(</a:t>
            </a:r>
          </a:p>
          <a:p>
            <a:r>
              <a:rPr lang="en-US" sz="1600" dirty="0"/>
              <a:t>    "</a:t>
            </a:r>
            <a:r>
              <a:rPr lang="en-US" sz="1600" b="1" dirty="0"/>
              <a:t>evaluate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should_continue</a:t>
            </a:r>
            <a:r>
              <a:rPr lang="en-US" sz="1600" dirty="0"/>
              <a:t>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"continue": "</a:t>
            </a:r>
            <a:r>
              <a:rPr lang="en-US" sz="1600" b="1" dirty="0"/>
              <a:t>answer</a:t>
            </a:r>
            <a:r>
              <a:rPr lang="en-US" sz="1600" dirty="0"/>
              <a:t>",  # LOOP</a:t>
            </a:r>
          </a:p>
          <a:p>
            <a:r>
              <a:rPr lang="en-US" sz="1600" dirty="0"/>
              <a:t>        "stop": END                    # EXIT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)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answer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IN" sz="1400" dirty="0">
                <a:solidFill>
                  <a:schemeClr val="bg1"/>
                </a:solidFill>
              </a:rPr>
              <a:t>Increase iteration count by 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evaluate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Conditional logic in function </a:t>
            </a:r>
            <a:r>
              <a:rPr lang="en-IN" sz="1400" dirty="0" err="1">
                <a:solidFill>
                  <a:schemeClr val="bg1"/>
                </a:solidFill>
              </a:rPr>
              <a:t>should_continue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sz="1400" b="1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IN" sz="140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IN" b="1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Take this to the “</a:t>
            </a:r>
            <a:r>
              <a:rPr lang="en-IN" dirty="0" err="1"/>
              <a:t>should_continue</a:t>
            </a:r>
            <a:r>
              <a:rPr lang="en-IN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Return the decision, which will either cause it to loop back to answer or stop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Looping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Fixed iteration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LLM-decided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Hybrid loop (LLM + counter)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Quality-threshold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Tool-retry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Budget-aware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tokens_used: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Event-driven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Error-recovery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error_count: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Multi-agent consensus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votes: dict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and Agentic AI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82A6BE-DE16-50CF-57E7-FEA918445FC2}"/>
              </a:ext>
            </a:extLst>
          </p:cNvPr>
          <p:cNvSpPr txBox="1"/>
          <p:nvPr/>
        </p:nvSpPr>
        <p:spPr>
          <a:xfrm>
            <a:off x="51098" y="272226"/>
            <a:ext cx="3801946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No-Code Options (Business and Productivity)</a:t>
            </a:r>
          </a:p>
          <a:p>
            <a:endParaRPr lang="en-IN" sz="1400" dirty="0"/>
          </a:p>
          <a:p>
            <a:r>
              <a:rPr lang="en-GB" sz="1400" dirty="0"/>
              <a:t>For people who want to build an agent by talking to it or clicking buttons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A5C640-4EDE-1AB2-A921-3C939AF4C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678961"/>
              </p:ext>
            </p:extLst>
          </p:nvPr>
        </p:nvGraphicFramePr>
        <p:xfrm>
          <a:off x="51099" y="1305234"/>
          <a:ext cx="3955511" cy="4998293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114586">
                  <a:extLst>
                    <a:ext uri="{9D8B030D-6E8A-4147-A177-3AD203B41FA5}">
                      <a16:colId xmlns:a16="http://schemas.microsoft.com/office/drawing/2014/main" val="2789931683"/>
                    </a:ext>
                  </a:extLst>
                </a:gridCol>
                <a:gridCol w="1234962">
                  <a:extLst>
                    <a:ext uri="{9D8B030D-6E8A-4147-A177-3AD203B41FA5}">
                      <a16:colId xmlns:a16="http://schemas.microsoft.com/office/drawing/2014/main" val="407213423"/>
                    </a:ext>
                  </a:extLst>
                </a:gridCol>
                <a:gridCol w="1605963">
                  <a:extLst>
                    <a:ext uri="{9D8B030D-6E8A-4147-A177-3AD203B41FA5}">
                      <a16:colId xmlns:a16="http://schemas.microsoft.com/office/drawing/2014/main" val="796038238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Tool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Meaning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Example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7528"/>
                  </a:ext>
                </a:extLst>
              </a:tr>
              <a:tr h="17550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Gemini Enterprise – Agent Designer</a:t>
                      </a:r>
                      <a:endParaRPr lang="en-GB" sz="14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 an agent by describing behavior in English. It can read Gmail, Docs, Sheets, Calendar.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“Create an agent that summarizes weekly emails and prepares a meeting brief.”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97157"/>
                  </a:ext>
                </a:extLst>
              </a:tr>
              <a:tr h="1343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AppSheet Smart Agents</a:t>
                      </a:r>
                      <a:endParaRPr lang="en-GB" sz="14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Workflow automation + AI steps without coding. Event-driven agents.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“When a support ticket arrives → summarize → classify → draft response.”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210140"/>
                  </a:ext>
                </a:extLst>
              </a:tr>
              <a:tr h="1594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 err="1"/>
                        <a:t>NotebookLM</a:t>
                      </a:r>
                      <a:endParaRPr lang="en-GB" sz="140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Research &amp; knowledge agent trained on your documents. No actions, just reasoning.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“Upload 40 research papers and ask the agent to compare methods.”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96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A7CC30-EAD5-69D2-B495-E8725A723C5B}"/>
              </a:ext>
            </a:extLst>
          </p:cNvPr>
          <p:cNvSpPr txBox="1"/>
          <p:nvPr/>
        </p:nvSpPr>
        <p:spPr>
          <a:xfrm>
            <a:off x="4156635" y="272226"/>
            <a:ext cx="3801947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Low-Code / Enterprise (Vertex AI)</a:t>
            </a:r>
          </a:p>
          <a:p>
            <a:endParaRPr lang="en-IN" sz="1400" dirty="0"/>
          </a:p>
          <a:p>
            <a:r>
              <a:rPr lang="en-GB" sz="1400" dirty="0"/>
              <a:t>“Production grade” AI agents (Cloud and Data teams)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D3023-3424-38F3-244C-8A4AB7CA60E5}"/>
              </a:ext>
            </a:extLst>
          </p:cNvPr>
          <p:cNvSpPr txBox="1"/>
          <p:nvPr/>
        </p:nvSpPr>
        <p:spPr>
          <a:xfrm>
            <a:off x="8299313" y="272226"/>
            <a:ext cx="3608829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Code-First (Developers)</a:t>
            </a:r>
          </a:p>
          <a:p>
            <a:endParaRPr lang="en-IN" sz="1400" dirty="0"/>
          </a:p>
          <a:p>
            <a:r>
              <a:rPr lang="en-GB" sz="1400" dirty="0"/>
              <a:t>For people who want to build an agent by talking to it or clicking buttons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373119-9139-E034-10D5-33AC0C037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31219"/>
              </p:ext>
            </p:extLst>
          </p:nvPr>
        </p:nvGraphicFramePr>
        <p:xfrm>
          <a:off x="4114755" y="1305234"/>
          <a:ext cx="3955512" cy="377952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318504">
                  <a:extLst>
                    <a:ext uri="{9D8B030D-6E8A-4147-A177-3AD203B41FA5}">
                      <a16:colId xmlns:a16="http://schemas.microsoft.com/office/drawing/2014/main" val="862982938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3336271160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1560996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1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Vertex AI Agent Builder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UI-driven agent creation using tools, RAG, APIs, and workflows.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 a customer-support agent using FAQs + live database lookup.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2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Vertex AI Search &amp; Conversation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Enterprise RAG agents (search + chat) over private data.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Internal HR chatbot trained on company policies.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81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 err="1"/>
                        <a:t>Dialogflow</a:t>
                      </a:r>
                      <a:r>
                        <a:rPr lang="en-GB" sz="1400" b="1" dirty="0"/>
                        <a:t> CX (Agentic mode)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Conversation-first agents with state, flows, and tools.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Airline booking agent that handles cancellations and refunds.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7271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8445B4-C6F2-A2FC-B689-9219B6A80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927759"/>
              </p:ext>
            </p:extLst>
          </p:nvPr>
        </p:nvGraphicFramePr>
        <p:xfrm>
          <a:off x="8299314" y="1305234"/>
          <a:ext cx="3720510" cy="541771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240170">
                  <a:extLst>
                    <a:ext uri="{9D8B030D-6E8A-4147-A177-3AD203B41FA5}">
                      <a16:colId xmlns:a16="http://schemas.microsoft.com/office/drawing/2014/main" val="25418377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9721434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3903303929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Tool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/>
                        <a:t>Meaning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dirty="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7047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 dirty="0"/>
                        <a:t>Gemini API</a:t>
                      </a:r>
                      <a:endParaRPr lang="en-GB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Direct access to Gemini models for reasoning, planning, tool use.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Build a multi-step reasoning agent in Python.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96562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/>
                        <a:t>Vertex AI SDK (Python/JS)</a:t>
                      </a:r>
                      <a:endParaRPr lang="en-GB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Full control over agents, tools, memory, orchestration.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Implement a ReAct or Planner-Executor agent.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1423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Google ADK (Agent Development Kit)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Google’s framework for building multi-agent systems.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Multi-agent research system (planner, retriever, critic).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798673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 b="1" dirty="0"/>
                        <a:t>Cloud Functions + Agents</a:t>
                      </a:r>
                      <a:endParaRPr lang="en-GB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Event-driven autonomous agents.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“When a file is uploaded → analyze → notify → act.”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86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02359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9B70-2FBA-0F62-38A7-DFD019FE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Vertex Agent Builder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7E08-02BC-CF05-7105-03855F76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Google Cloud Account</a:t>
            </a:r>
          </a:p>
          <a:p>
            <a:pPr lvl="1"/>
            <a:r>
              <a:rPr lang="en-IN" dirty="0"/>
              <a:t>Visit </a:t>
            </a:r>
            <a:r>
              <a:rPr lang="en-GB" dirty="0"/>
              <a:t>console.cloud.google.com</a:t>
            </a:r>
          </a:p>
          <a:p>
            <a:pPr lvl="1"/>
            <a:r>
              <a:rPr lang="en-GB" dirty="0"/>
              <a:t>Sign in to get a free $300 credit for 90 days</a:t>
            </a:r>
          </a:p>
          <a:p>
            <a:r>
              <a:rPr lang="en-GB" dirty="0"/>
              <a:t>Set up Billing (even for a free account)</a:t>
            </a:r>
          </a:p>
          <a:p>
            <a:pPr lvl="1"/>
            <a:r>
              <a:rPr lang="en-GB" dirty="0"/>
              <a:t>Identity verification using a card (or UPI in India) is mandatory</a:t>
            </a:r>
          </a:p>
          <a:p>
            <a:pPr lvl="1"/>
            <a:r>
              <a:rPr lang="en-GB" dirty="0"/>
              <a:t>Rs 1000 payment (refundable at the end of 90 days) is needed</a:t>
            </a:r>
          </a:p>
          <a:p>
            <a:r>
              <a:rPr lang="en-GB" dirty="0"/>
              <a:t>Create a new project and note down its ID (e.g. agentic-485809)</a:t>
            </a:r>
          </a:p>
          <a:p>
            <a:r>
              <a:rPr lang="en-GB" dirty="0"/>
              <a:t>In the API list, search </a:t>
            </a:r>
            <a:r>
              <a:rPr lang="en-GB" i="1" dirty="0"/>
              <a:t>Vertex AI API</a:t>
            </a:r>
            <a:r>
              <a:rPr lang="en-GB" dirty="0"/>
              <a:t> and enable it</a:t>
            </a:r>
          </a:p>
          <a:p>
            <a:r>
              <a:rPr lang="en-GB" dirty="0"/>
              <a:t>Three lines at the left top -&gt; Vertex AI -&gt; Agent Builder -&gt; </a:t>
            </a:r>
            <a:r>
              <a:rPr lang="en-GB"/>
              <a:t>Agent Designer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955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76131</TotalTime>
  <Words>34128</Words>
  <Application>Microsoft Office PowerPoint</Application>
  <PresentationFormat>Widescreen</PresentationFormat>
  <Paragraphs>5227</Paragraphs>
  <Slides>291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291</vt:i4>
      </vt:variant>
    </vt:vector>
  </HeadingPairs>
  <TitlesOfParts>
    <vt:vector size="304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Memory: Bank Example</vt:lpstr>
      <vt:lpstr>Emails</vt:lpstr>
      <vt:lpstr>Guardrails</vt:lpstr>
      <vt:lpstr>Looping in LangGraph</vt:lpstr>
      <vt:lpstr>LangGraph Looping Patterns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and Agentic AI</vt:lpstr>
      <vt:lpstr>PowerPoint Presentation</vt:lpstr>
      <vt:lpstr>Vertex Agent Builder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566</cp:revision>
  <dcterms:created xsi:type="dcterms:W3CDTF">2025-07-21T11:47:41Z</dcterms:created>
  <dcterms:modified xsi:type="dcterms:W3CDTF">2026-01-29T19:56:49Z</dcterms:modified>
</cp:coreProperties>
</file>